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"/>
  </p:handoutMasterIdLst>
  <p:sldIdLst>
    <p:sldId id="262" r:id="rId2"/>
    <p:sldId id="26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B01"/>
    <a:srgbClr val="FFFFFF"/>
    <a:srgbClr val="393939"/>
    <a:srgbClr val="DCDCD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53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A8B90-96C3-4BEF-A49E-1EEDF7AC537C}" type="datetimeFigureOut">
              <a:rPr lang="en-AU" smtClean="0"/>
              <a:t>5/7/19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4C813-3096-4DF2-BE3B-0FE163AA11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336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 Participants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46000" y="2431450"/>
            <a:ext cx="11700000" cy="135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2" name="Rectangle 11"/>
          <p:cNvSpPr/>
          <p:nvPr userDrawn="1"/>
        </p:nvSpPr>
        <p:spPr>
          <a:xfrm>
            <a:off x="246000" y="3783400"/>
            <a:ext cx="11700000" cy="135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3" name="Rectangle 12"/>
          <p:cNvSpPr/>
          <p:nvPr userDrawn="1"/>
        </p:nvSpPr>
        <p:spPr>
          <a:xfrm>
            <a:off x="246000" y="5135350"/>
            <a:ext cx="11700000" cy="135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AU" sz="1801"/>
          </a:p>
        </p:txBody>
      </p:sp>
      <p:sp>
        <p:nvSpPr>
          <p:cNvPr id="15" name="Rectangle 14"/>
          <p:cNvSpPr/>
          <p:nvPr userDrawn="1"/>
        </p:nvSpPr>
        <p:spPr>
          <a:xfrm>
            <a:off x="246000" y="1079500"/>
            <a:ext cx="11700000" cy="1350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Rectangle 15"/>
          <p:cNvSpPr/>
          <p:nvPr userDrawn="1"/>
        </p:nvSpPr>
        <p:spPr>
          <a:xfrm>
            <a:off x="246000" y="736983"/>
            <a:ext cx="11700000" cy="342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46000" y="1079500"/>
            <a:ext cx="540000" cy="135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A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46000" y="2431450"/>
            <a:ext cx="540000" cy="135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A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46000" y="3783400"/>
            <a:ext cx="540000" cy="135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A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246000" y="5135350"/>
            <a:ext cx="540000" cy="135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A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82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"/>
            <a:ext cx="12192000" cy="678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000" y="678648"/>
            <a:ext cx="11700000" cy="1012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000" y="1825625"/>
            <a:ext cx="1170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Rectangle 11"/>
          <p:cNvSpPr/>
          <p:nvPr userDrawn="1"/>
        </p:nvSpPr>
        <p:spPr>
          <a:xfrm>
            <a:off x="0" y="6595419"/>
            <a:ext cx="12192000" cy="247324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7864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246000" y="6576827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Swimlanes</a:t>
            </a:r>
            <a:r>
              <a:rPr lang="en-AU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 by </a:t>
            </a:r>
            <a:r>
              <a:rPr lang="en-AU" sz="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tools4dev.com</a:t>
            </a:r>
            <a:endParaRPr lang="en-AU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3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</p:sldLayoutIdLs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11" indent="0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22" indent="0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35" indent="0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46" indent="0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64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000" y="729624"/>
            <a:ext cx="11700000" cy="342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ScotCropMap – High-Level Data Management Workflow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732610" y="1277503"/>
            <a:ext cx="1144406" cy="97715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Earth scan every 5 days to record &amp; save raw image data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000" y="1079500"/>
            <a:ext cx="540000" cy="135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ESA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000" y="2431452"/>
            <a:ext cx="540000" cy="135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JNCC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000" y="3783403"/>
            <a:ext cx="540000" cy="135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Scot Gov, </a:t>
            </a:r>
          </a:p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Agri.  Analysis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6000" y="5135351"/>
            <a:ext cx="540000" cy="135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sz="1200" dirty="0">
                <a:latin typeface="Arial" panose="020B0604020202020204" pitchFamily="34" charset="0"/>
                <a:cs typeface="Arial" panose="020B0604020202020204" pitchFamily="34" charset="0"/>
              </a:rPr>
              <a:t>U of Edinburgh, EPCC </a:t>
            </a:r>
          </a:p>
        </p:txBody>
      </p:sp>
      <p:pic>
        <p:nvPicPr>
          <p:cNvPr id="38" name="Graphic 37" descr="Satellite">
            <a:extLst>
              <a:ext uri="{FF2B5EF4-FFF2-40B4-BE49-F238E27FC236}">
                <a16:creationId xmlns:a16="http://schemas.microsoft.com/office/drawing/2014/main" id="{BFDB7FFC-B68F-7449-84A8-88CF4D99C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16" y="1329740"/>
            <a:ext cx="849520" cy="849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49AB7-6AE1-8C42-8565-55D51F32E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01" y="2666181"/>
            <a:ext cx="1367430" cy="880542"/>
          </a:xfrm>
          <a:prstGeom prst="rect">
            <a:avLst/>
          </a:prstGeom>
          <a:ln>
            <a:noFill/>
          </a:ln>
        </p:spPr>
      </p:pic>
      <p:sp>
        <p:nvSpPr>
          <p:cNvPr id="15" name="Flowchart: Process 5">
            <a:extLst>
              <a:ext uri="{FF2B5EF4-FFF2-40B4-BE49-F238E27FC236}">
                <a16:creationId xmlns:a16="http://schemas.microsoft.com/office/drawing/2014/main" id="{2EB22F39-15CB-E34E-8C34-C3826D9D1020}"/>
              </a:ext>
            </a:extLst>
          </p:cNvPr>
          <p:cNvSpPr/>
          <p:nvPr/>
        </p:nvSpPr>
        <p:spPr>
          <a:xfrm>
            <a:off x="2988528" y="2663476"/>
            <a:ext cx="1367430" cy="88054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scripts to correct image (radiometry, geometry) &amp; create field segmentation </a:t>
            </a:r>
          </a:p>
        </p:txBody>
      </p:sp>
      <p:sp>
        <p:nvSpPr>
          <p:cNvPr id="16" name="Flowchart: Process 5">
            <a:extLst>
              <a:ext uri="{FF2B5EF4-FFF2-40B4-BE49-F238E27FC236}">
                <a16:creationId xmlns:a16="http://schemas.microsoft.com/office/drawing/2014/main" id="{D2923E5D-AC56-D94D-8A17-F51DBA5EE50C}"/>
              </a:ext>
            </a:extLst>
          </p:cNvPr>
          <p:cNvSpPr/>
          <p:nvPr/>
        </p:nvSpPr>
        <p:spPr>
          <a:xfrm>
            <a:off x="4428857" y="4018132"/>
            <a:ext cx="1027895" cy="880543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images to flag radio interference artefacts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555AB7-8984-A04A-977E-669AC37A6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78" y="4018132"/>
            <a:ext cx="1522879" cy="880543"/>
          </a:xfrm>
          <a:prstGeom prst="rect">
            <a:avLst/>
          </a:prstGeom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B4EA79-DC2C-FC40-B8C6-608C97906DB9}"/>
              </a:ext>
            </a:extLst>
          </p:cNvPr>
          <p:cNvGrpSpPr/>
          <p:nvPr/>
        </p:nvGrpSpPr>
        <p:grpSpPr>
          <a:xfrm>
            <a:off x="4333607" y="5338448"/>
            <a:ext cx="2134162" cy="944584"/>
            <a:chOff x="4333607" y="5338448"/>
            <a:chExt cx="2134162" cy="944584"/>
          </a:xfrm>
        </p:grpSpPr>
        <p:sp>
          <p:nvSpPr>
            <p:cNvPr id="18" name="Flowchart: Process 5">
              <a:extLst>
                <a:ext uri="{FF2B5EF4-FFF2-40B4-BE49-F238E27FC236}">
                  <a16:creationId xmlns:a16="http://schemas.microsoft.com/office/drawing/2014/main" id="{FA67B70C-25FC-2341-B70B-27BB59806821}"/>
                </a:ext>
              </a:extLst>
            </p:cNvPr>
            <p:cNvSpPr/>
            <p:nvPr/>
          </p:nvSpPr>
          <p:spPr>
            <a:xfrm>
              <a:off x="5518437" y="5369760"/>
              <a:ext cx="949332" cy="91327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script to remove artefacts 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B25047B-A799-4049-B68E-B13500CE0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607" y="5338448"/>
              <a:ext cx="1207690" cy="94380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CDD1A4-5356-8847-BFD2-B7CAF3A5958A}"/>
              </a:ext>
            </a:extLst>
          </p:cNvPr>
          <p:cNvGrpSpPr/>
          <p:nvPr/>
        </p:nvGrpSpPr>
        <p:grpSpPr>
          <a:xfrm>
            <a:off x="6774333" y="5338447"/>
            <a:ext cx="2124778" cy="958436"/>
            <a:chOff x="6522873" y="5338447"/>
            <a:chExt cx="2124778" cy="958436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6F433C5-A648-354D-8C06-06B977D2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873" y="5353715"/>
              <a:ext cx="1206874" cy="943168"/>
            </a:xfrm>
            <a:prstGeom prst="rect">
              <a:avLst/>
            </a:prstGeom>
          </p:spPr>
        </p:pic>
        <p:sp>
          <p:nvSpPr>
            <p:cNvPr id="73" name="Flowchart: Process 5">
              <a:extLst>
                <a:ext uri="{FF2B5EF4-FFF2-40B4-BE49-F238E27FC236}">
                  <a16:creationId xmlns:a16="http://schemas.microsoft.com/office/drawing/2014/main" id="{73697C3E-DB99-684C-9FCB-E2F2DF6034B3}"/>
                </a:ext>
              </a:extLst>
            </p:cNvPr>
            <p:cNvSpPr/>
            <p:nvPr/>
          </p:nvSpPr>
          <p:spPr>
            <a:xfrm>
              <a:off x="7698319" y="5338447"/>
              <a:ext cx="949332" cy="958435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script to create CSV data file  </a:t>
              </a:r>
            </a:p>
          </p:txBody>
        </p:sp>
      </p:grpSp>
      <p:sp>
        <p:nvSpPr>
          <p:cNvPr id="74" name="Flowchart: Process 5">
            <a:extLst>
              <a:ext uri="{FF2B5EF4-FFF2-40B4-BE49-F238E27FC236}">
                <a16:creationId xmlns:a16="http://schemas.microsoft.com/office/drawing/2014/main" id="{7F92AD20-B31F-A94F-8192-77FFF4A4B876}"/>
              </a:ext>
            </a:extLst>
          </p:cNvPr>
          <p:cNvSpPr/>
          <p:nvPr/>
        </p:nvSpPr>
        <p:spPr>
          <a:xfrm>
            <a:off x="8818303" y="4018768"/>
            <a:ext cx="1140561" cy="91327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 data file and run Machine Learning model to classify crops</a:t>
            </a:r>
          </a:p>
        </p:txBody>
      </p:sp>
      <p:sp>
        <p:nvSpPr>
          <p:cNvPr id="75" name="Flowchart: Process 5">
            <a:extLst>
              <a:ext uri="{FF2B5EF4-FFF2-40B4-BE49-F238E27FC236}">
                <a16:creationId xmlns:a16="http://schemas.microsoft.com/office/drawing/2014/main" id="{E3732926-4F3B-D542-B2FD-53A8BFFF9CF8}"/>
              </a:ext>
            </a:extLst>
          </p:cNvPr>
          <p:cNvSpPr/>
          <p:nvPr/>
        </p:nvSpPr>
        <p:spPr>
          <a:xfrm>
            <a:off x="10333844" y="5338447"/>
            <a:ext cx="949332" cy="913272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on-line Scottish Crops Map</a:t>
            </a:r>
          </a:p>
        </p:txBody>
      </p:sp>
      <p:pic>
        <p:nvPicPr>
          <p:cNvPr id="81" name="Graphic 80" descr="Upward trend">
            <a:extLst>
              <a:ext uri="{FF2B5EF4-FFF2-40B4-BE49-F238E27FC236}">
                <a16:creationId xmlns:a16="http://schemas.microsoft.com/office/drawing/2014/main" id="{B69978AB-38DC-884E-848F-96268BE39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7081" y="4133249"/>
            <a:ext cx="701083" cy="701083"/>
          </a:xfrm>
          <a:prstGeom prst="rect">
            <a:avLst/>
          </a:prstGeom>
        </p:spPr>
      </p:pic>
      <p:pic>
        <p:nvPicPr>
          <p:cNvPr id="83" name="Graphic 82" descr="Earth globe: Africa and Europe">
            <a:extLst>
              <a:ext uri="{FF2B5EF4-FFF2-40B4-BE49-F238E27FC236}">
                <a16:creationId xmlns:a16="http://schemas.microsoft.com/office/drawing/2014/main" id="{5C05C07D-6A0D-F74C-806E-B26C68D0A7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45926" y="5496028"/>
            <a:ext cx="598110" cy="598110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8A2D367-4AF2-9942-8BFD-8469EE3E5828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304813" y="2254659"/>
            <a:ext cx="1703" cy="411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B6B9453-E56C-CB44-AD72-C50E448F89FE}"/>
              </a:ext>
            </a:extLst>
          </p:cNvPr>
          <p:cNvCxnSpPr>
            <a:cxnSpLocks/>
            <a:stCxn id="15" idx="2"/>
            <a:endCxn id="30" idx="0"/>
          </p:cNvCxnSpPr>
          <p:nvPr/>
        </p:nvCxnSpPr>
        <p:spPr>
          <a:xfrm flipH="1">
            <a:off x="3667418" y="3544019"/>
            <a:ext cx="4825" cy="474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6A6FB47-1D62-E84B-A44E-26D2C43AFD5A}"/>
              </a:ext>
            </a:extLst>
          </p:cNvPr>
          <p:cNvCxnSpPr>
            <a:cxnSpLocks/>
            <a:stCxn id="16" idx="2"/>
            <a:endCxn id="70" idx="0"/>
          </p:cNvCxnSpPr>
          <p:nvPr/>
        </p:nvCxnSpPr>
        <p:spPr>
          <a:xfrm flipH="1">
            <a:off x="4937452" y="4898675"/>
            <a:ext cx="5353" cy="439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92B9E472-62DC-E549-987D-BF0FC9D8D65B}"/>
              </a:ext>
            </a:extLst>
          </p:cNvPr>
          <p:cNvCxnSpPr>
            <a:cxnSpLocks/>
            <a:stCxn id="18" idx="3"/>
            <a:endCxn id="72" idx="1"/>
          </p:cNvCxnSpPr>
          <p:nvPr/>
        </p:nvCxnSpPr>
        <p:spPr>
          <a:xfrm flipV="1">
            <a:off x="6467769" y="5825299"/>
            <a:ext cx="306564" cy="109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0C88D27F-F400-0D44-9756-2E474ED319F3}"/>
              </a:ext>
            </a:extLst>
          </p:cNvPr>
          <p:cNvCxnSpPr>
            <a:cxnSpLocks/>
            <a:stCxn id="81" idx="3"/>
            <a:endCxn id="75" idx="0"/>
          </p:cNvCxnSpPr>
          <p:nvPr/>
        </p:nvCxnSpPr>
        <p:spPr>
          <a:xfrm>
            <a:off x="10608164" y="4483791"/>
            <a:ext cx="200346" cy="8546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464A80F6-125B-5844-9D07-9896951CCAF2}"/>
              </a:ext>
            </a:extLst>
          </p:cNvPr>
          <p:cNvCxnSpPr>
            <a:cxnSpLocks/>
            <a:stCxn id="73" idx="3"/>
            <a:endCxn id="74" idx="2"/>
          </p:cNvCxnSpPr>
          <p:nvPr/>
        </p:nvCxnSpPr>
        <p:spPr>
          <a:xfrm flipV="1">
            <a:off x="8899111" y="4932040"/>
            <a:ext cx="489473" cy="885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2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E9086ED-41E1-A34C-82C7-D487819DF432}"/>
              </a:ext>
            </a:extLst>
          </p:cNvPr>
          <p:cNvSpPr/>
          <p:nvPr/>
        </p:nvSpPr>
        <p:spPr>
          <a:xfrm>
            <a:off x="249810" y="366129"/>
            <a:ext cx="11700000" cy="3425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ScotCropMap – Detailed Data Management Workflow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706F0D7-38FE-6040-B6EA-D301529CE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94115"/>
              </p:ext>
            </p:extLst>
          </p:nvPr>
        </p:nvGraphicFramePr>
        <p:xfrm>
          <a:off x="249811" y="768199"/>
          <a:ext cx="11700002" cy="53698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7884">
                  <a:extLst>
                    <a:ext uri="{9D8B030D-6E8A-4147-A177-3AD203B41FA5}">
                      <a16:colId xmlns:a16="http://schemas.microsoft.com/office/drawing/2014/main" val="401627854"/>
                    </a:ext>
                  </a:extLst>
                </a:gridCol>
                <a:gridCol w="1937084">
                  <a:extLst>
                    <a:ext uri="{9D8B030D-6E8A-4147-A177-3AD203B41FA5}">
                      <a16:colId xmlns:a16="http://schemas.microsoft.com/office/drawing/2014/main" val="3863468926"/>
                    </a:ext>
                  </a:extLst>
                </a:gridCol>
                <a:gridCol w="2683042">
                  <a:extLst>
                    <a:ext uri="{9D8B030D-6E8A-4147-A177-3AD203B41FA5}">
                      <a16:colId xmlns:a16="http://schemas.microsoft.com/office/drawing/2014/main" val="3796161517"/>
                    </a:ext>
                  </a:extLst>
                </a:gridCol>
                <a:gridCol w="2021305">
                  <a:extLst>
                    <a:ext uri="{9D8B030D-6E8A-4147-A177-3AD203B41FA5}">
                      <a16:colId xmlns:a16="http://schemas.microsoft.com/office/drawing/2014/main" val="1694385688"/>
                    </a:ext>
                  </a:extLst>
                </a:gridCol>
                <a:gridCol w="1227221">
                  <a:extLst>
                    <a:ext uri="{9D8B030D-6E8A-4147-A177-3AD203B41FA5}">
                      <a16:colId xmlns:a16="http://schemas.microsoft.com/office/drawing/2014/main" val="291654313"/>
                    </a:ext>
                  </a:extLst>
                </a:gridCol>
                <a:gridCol w="1810753">
                  <a:extLst>
                    <a:ext uri="{9D8B030D-6E8A-4147-A177-3AD203B41FA5}">
                      <a16:colId xmlns:a16="http://schemas.microsoft.com/office/drawing/2014/main" val="4066599627"/>
                    </a:ext>
                  </a:extLst>
                </a:gridCol>
                <a:gridCol w="862713">
                  <a:extLst>
                    <a:ext uri="{9D8B030D-6E8A-4147-A177-3AD203B41FA5}">
                      <a16:colId xmlns:a16="http://schemas.microsoft.com/office/drawing/2014/main" val="3887361682"/>
                    </a:ext>
                  </a:extLst>
                </a:gridCol>
              </a:tblGrid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/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STORAGE &amp; COMPUTING SITE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489846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Radar signal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 Earth scan every 5 days to record raw image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ESA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Sentinel-1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.zip flies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27622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JNCC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 ESA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scripts to correct image (radiometry, geometry)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JNCC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In-house tool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JNCC server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tif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8857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JNCC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JNCC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field segmentation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segmentation info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Orfeo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EPCC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.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shp</a:t>
                      </a: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604711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 Gov, </a:t>
                      </a:r>
                    </a:p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Agri.  Analysis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A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JNCC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Search images and flag radio interference artefacts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Flagged artefacts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QGIS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machine to USB stick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tif</a:t>
                      </a: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911142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 of Edinburgh, EPCC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Flagged artefacts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script to remove artefacts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image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EPCC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shp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479137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Inspections reports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Record, update and save inspections details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In-house tool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machine to USB stick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CSV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835442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 of Edinburgh, EPCC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Field segmentation info 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image </a:t>
                      </a: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Ground Truth </a:t>
                      </a:r>
                      <a:endParaRPr lang="en-AU" sz="12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script to create a flat Scotland crops 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 Crops 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EPCC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CSV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334528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 Gov, </a:t>
                      </a:r>
                    </a:p>
                    <a:p>
                      <a:pPr algn="l"/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Agri.  Analysis</a:t>
                      </a: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A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 crops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Perform data clean-up; </a:t>
                      </a: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Run Machine Learning model such as Random Forest and Neural Nets to classify crops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 Classified Crops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machine or </a:t>
                      </a: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EPCC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CSV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300280"/>
                  </a:ext>
                </a:extLst>
              </a:tr>
              <a:tr h="340656"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 of Edinburgh, EPCC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 shape files ? </a:t>
                      </a: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Scotland Classified Crops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script to create an open access free on-line Scottish Crops Map </a:t>
                      </a:r>
                    </a:p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Scottish Crops Map </a:t>
                      </a:r>
                    </a:p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EPCC VM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546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00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1843</TotalTime>
  <Words>326</Words>
  <Application>Microsoft Macintosh PowerPoint</Application>
  <PresentationFormat>Widescreen</PresentationFormat>
  <Paragraphs>89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Swim Lane Template</dc:title>
  <dc:creator>Tim Brack</dc:creator>
  <cp:lastModifiedBy>Beata M</cp:lastModifiedBy>
  <cp:revision>100</cp:revision>
  <cp:lastPrinted>2019-07-04T13:42:58Z</cp:lastPrinted>
  <dcterms:created xsi:type="dcterms:W3CDTF">2014-06-22T14:02:46Z</dcterms:created>
  <dcterms:modified xsi:type="dcterms:W3CDTF">2019-07-05T14:55:13Z</dcterms:modified>
</cp:coreProperties>
</file>